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2" r:id="rId17"/>
    <p:sldId id="263" r:id="rId18"/>
    <p:sldId id="278" r:id="rId19"/>
    <p:sldId id="279" r:id="rId20"/>
    <p:sldId id="280" r:id="rId21"/>
    <p:sldId id="264" r:id="rId22"/>
    <p:sldId id="281" r:id="rId23"/>
    <p:sldId id="282" r:id="rId24"/>
    <p:sldId id="283" r:id="rId25"/>
    <p:sldId id="265" r:id="rId26"/>
    <p:sldId id="266" r:id="rId27"/>
    <p:sldId id="267" r:id="rId28"/>
    <p:sldId id="26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Sales Forecasting and Optimization of </a:t>
            </a:r>
            <a:r>
              <a:rPr lang="en-US" dirty="0"/>
              <a:t>POWERGRID</a:t>
            </a:r>
            <a:r>
              <a:rPr dirty="0"/>
              <a:t> Stock Market Shares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5840" y="1878037"/>
            <a:ext cx="7371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Presented by: [</a:t>
            </a:r>
            <a:r>
              <a:rPr lang="en-US" dirty="0"/>
              <a:t>Ahmed Hashem, Osama Ghandour, Habeba Ayman</a:t>
            </a:r>
            <a:r>
              <a:rPr dirty="0"/>
              <a:t>]</a:t>
            </a:r>
          </a:p>
          <a:p>
            <a:pPr>
              <a:defRPr sz="2000"/>
            </a:pPr>
            <a:r>
              <a:rPr dirty="0"/>
              <a:t>Date:</a:t>
            </a:r>
            <a:r>
              <a:rPr lang="en-US" dirty="0"/>
              <a:t>18/4/2025</a:t>
            </a:r>
            <a:endParaRPr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3201476"/>
            <a:ext cx="7462911" cy="30023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📈 Line Chart – Closing Price Over Time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4745" y="1550427"/>
            <a:ext cx="898925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Description: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line chart visualizes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closing 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stock</a:t>
            </a:r>
            <a:endParaRPr kumimoji="0" lang="ar-EG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POWERGRID.NS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over time. </a:t>
            </a:r>
            <a:endParaRPr kumimoji="0" lang="ar-EG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provides a clear overview of the stock’s performance and long-term trend from the start date to the present.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" y="3053861"/>
            <a:ext cx="7976384" cy="38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1" y="14067"/>
            <a:ext cx="8229600" cy="798660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 – opening Price Over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" y="2757268"/>
            <a:ext cx="8700868" cy="4746674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57200" y="1164142"/>
            <a:ext cx="4314001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Chart – Opening Price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daily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opening 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POWERGRID.NS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X-axis: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Y-axis: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Opening Price (USD)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open prices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Helpful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early trends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movements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64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– High Price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20116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daily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price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POWERGRID.NS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X-axis: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Y-axis: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 Price (USD)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price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reached during each trading 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identifying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peaks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volatility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6723"/>
            <a:ext cx="9144000" cy="38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0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– Low Price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22226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daily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price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POWERGRID.NS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X-axis: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Y-axis: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 Price (USD)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lowest price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reached during each trading 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identifying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troughs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lows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7752"/>
            <a:ext cx="7353886" cy="3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2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– Trading Volume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22226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daily trading volume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POWERGRID.NS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X-axis: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Y-axis: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Trading Volume (Number of Shares)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shares traded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each 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identifying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activity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liquidity trends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3705"/>
            <a:ext cx="8440614" cy="35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80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Price with Moving Averages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114" y="1296633"/>
            <a:ext cx="61124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Displays the </a:t>
            </a:r>
            <a:r>
              <a:rPr lang="en-US" b="1" dirty="0"/>
              <a:t>Closing Price</a:t>
            </a:r>
            <a:r>
              <a:rPr lang="en-US" dirty="0"/>
              <a:t> along with two </a:t>
            </a:r>
            <a:r>
              <a:rPr lang="en-US" b="1" dirty="0"/>
              <a:t>Moving Averages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50-day MA:</a:t>
            </a:r>
            <a:r>
              <a:rPr lang="en-US" dirty="0"/>
              <a:t> Short-term trend indicator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200-day MA:</a:t>
            </a:r>
            <a:r>
              <a:rPr lang="en-US" dirty="0"/>
              <a:t> Long-term trend indicator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X-axis:</a:t>
            </a:r>
            <a:r>
              <a:rPr lang="en-US" dirty="0"/>
              <a:t>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Y-axis:</a:t>
            </a:r>
            <a:r>
              <a:rPr lang="en-US" dirty="0"/>
              <a:t> Stock Price (USD)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Moving Averages help smooth price data and highlight trends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Useful for identifying </a:t>
            </a:r>
            <a:r>
              <a:rPr lang="en-US" b="1" dirty="0"/>
              <a:t>buy/sell signals</a:t>
            </a:r>
            <a:r>
              <a:rPr lang="en-US" dirty="0"/>
              <a:t> and </a:t>
            </a:r>
            <a:r>
              <a:rPr lang="en-US" b="1" dirty="0"/>
              <a:t>market direction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04957"/>
            <a:ext cx="7353886" cy="34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1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Development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91440"/>
            <a:ext cx="822960" cy="5486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4148" y="1800891"/>
            <a:ext cx="68439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Splitting for LSTM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dataset is split into two parts: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70% for Training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30% for Testing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Only the </a:t>
            </a:r>
            <a:r>
              <a:rPr lang="en-US" sz="2400" b="1" dirty="0"/>
              <a:t>Closing Price</a:t>
            </a:r>
            <a:r>
              <a:rPr lang="en-US" sz="2400" dirty="0"/>
              <a:t> is used for the LSTM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separation helps evaluate model performance on </a:t>
            </a:r>
            <a:r>
              <a:rPr lang="en-US" sz="2400" b="1" dirty="0"/>
              <a:t>unseen data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Prepares the data for time-series forecasting using </a:t>
            </a:r>
            <a:r>
              <a:rPr lang="en-US" sz="2400" b="1" dirty="0"/>
              <a:t>deep learning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668318" cy="40934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• Metrics: Mean Squared Error (MSE), Root Mean Squared Error (RMSE)</a:t>
            </a:r>
          </a:p>
          <a:p>
            <a:pPr>
              <a:defRPr sz="2000"/>
            </a:pPr>
            <a:r>
              <a:rPr dirty="0"/>
              <a:t>• LSTM outperformed basic models</a:t>
            </a:r>
          </a:p>
          <a:p>
            <a:pPr>
              <a:defRPr sz="2000"/>
            </a:pPr>
            <a:r>
              <a:rPr dirty="0"/>
              <a:t>• Forecasts followed actual prices closely</a:t>
            </a:r>
            <a:endParaRPr lang="ar-EG" dirty="0"/>
          </a:p>
          <a:p>
            <a:endParaRPr lang="en-US" b="1" dirty="0"/>
          </a:p>
          <a:p>
            <a:r>
              <a:rPr lang="en-US" b="1" dirty="0"/>
              <a:t>Purpose:</a:t>
            </a:r>
            <a:r>
              <a:rPr lang="en-US" dirty="0"/>
              <a:t> To assess the accuracy of the LSTM model in predicting stock prices</a:t>
            </a:r>
          </a:p>
          <a:p>
            <a:r>
              <a:rPr lang="en-US" b="1" dirty="0"/>
              <a:t>Evaluation Metrics Used:</a:t>
            </a:r>
            <a:endParaRPr lang="en-US" dirty="0"/>
          </a:p>
          <a:p>
            <a:pPr lvl="1"/>
            <a:r>
              <a:rPr lang="en-US" b="1" dirty="0"/>
              <a:t>Mean Squared Error (MSE)</a:t>
            </a:r>
            <a:endParaRPr lang="en-US" dirty="0"/>
          </a:p>
          <a:p>
            <a:pPr lvl="1"/>
            <a:r>
              <a:rPr lang="en-US" b="1" dirty="0"/>
              <a:t>Root Mean Squared Error (RMSE)</a:t>
            </a:r>
            <a:endParaRPr lang="en-US" dirty="0"/>
          </a:p>
          <a:p>
            <a:pPr lvl="1"/>
            <a:r>
              <a:rPr lang="en-US" dirty="0"/>
              <a:t>(Optional) </a:t>
            </a:r>
            <a:r>
              <a:rPr lang="en-US" b="1" dirty="0"/>
              <a:t>Mean Absolute Error (MAE)</a:t>
            </a:r>
            <a:endParaRPr lang="en-US" dirty="0"/>
          </a:p>
          <a:p>
            <a:r>
              <a:rPr lang="en-US" b="1" dirty="0"/>
              <a:t>Visual Comparison:</a:t>
            </a:r>
            <a:endParaRPr lang="en-US" dirty="0"/>
          </a:p>
          <a:p>
            <a:pPr lvl="1"/>
            <a:r>
              <a:rPr lang="en-US" dirty="0"/>
              <a:t>Actual vs Predicted Prices plotted for test dataset</a:t>
            </a:r>
          </a:p>
          <a:p>
            <a:pPr lvl="1"/>
            <a:r>
              <a:rPr lang="en-US" dirty="0"/>
              <a:t>Helps to observe how well the model tracks real market data</a:t>
            </a:r>
          </a:p>
          <a:p>
            <a:r>
              <a:rPr lang="en-US" b="1" dirty="0"/>
              <a:t>Key Insight:</a:t>
            </a:r>
            <a:r>
              <a:rPr lang="en-US" dirty="0"/>
              <a:t> Lower error values indicate better prediction performance</a:t>
            </a:r>
          </a:p>
          <a:p>
            <a:pPr>
              <a:defRPr sz="2000"/>
            </a:pPr>
            <a:endParaRPr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91440"/>
            <a:ext cx="82296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6" y="274638"/>
            <a:ext cx="8229600" cy="1143000"/>
          </a:xfrm>
        </p:spPr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22364" y="1417638"/>
            <a:ext cx="716045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Technique Used: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MinMaxScaler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from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sklearn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Scales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data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a range between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 and 1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the LSTM model to: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Converge faster during training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dominance of large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all input features contribute equally to learning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Sequence Preparation for LSTM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0584" y="141763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input/output pairs for LSTM: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x_train</a:t>
            </a:r>
            <a:r>
              <a:rPr lang="en-US" b="1" dirty="0"/>
              <a:t>:</a:t>
            </a:r>
            <a:r>
              <a:rPr lang="en-US" dirty="0"/>
              <a:t> Contains past </a:t>
            </a:r>
            <a:r>
              <a:rPr lang="en-US" b="1" dirty="0"/>
              <a:t>50 time steps</a:t>
            </a:r>
            <a:r>
              <a:rPr lang="en-US" dirty="0"/>
              <a:t> (i.e., previous 50 closing prices)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y_train</a:t>
            </a:r>
            <a:r>
              <a:rPr lang="en-US" b="1" dirty="0"/>
              <a:t>:</a:t>
            </a:r>
            <a:r>
              <a:rPr lang="en-US" dirty="0"/>
              <a:t> Contains the </a:t>
            </a:r>
            <a:r>
              <a:rPr lang="en-US" b="1" dirty="0"/>
              <a:t>next closing price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help LSTM learn temporal dependencies in stock price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reshaped into </a:t>
            </a:r>
            <a:r>
              <a:rPr lang="en-US" b="1" dirty="0"/>
              <a:t>sequences</a:t>
            </a:r>
            <a:r>
              <a:rPr lang="en-US" dirty="0"/>
              <a:t> for time-series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408904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21938"/>
            <a:ext cx="7863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This project focuses on predicting stock prices for </a:t>
            </a:r>
            <a:r>
              <a:rPr lang="en-US" dirty="0"/>
              <a:t>any </a:t>
            </a:r>
            <a:r>
              <a:rPr dirty="0"/>
              <a:t>companies listed on the </a:t>
            </a:r>
            <a:r>
              <a:rPr lang="en-US" dirty="0"/>
              <a:t>stock market</a:t>
            </a:r>
            <a:r>
              <a:rPr dirty="0"/>
              <a:t>.</a:t>
            </a:r>
          </a:p>
          <a:p>
            <a:pPr>
              <a:defRPr sz="2000"/>
            </a:pPr>
            <a:r>
              <a:rPr dirty="0"/>
              <a:t>The aim is to improve investment decisions using machine learning techniques.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45377"/>
            <a:ext cx="7863840" cy="32162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 Architecture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8548" y="1582341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Built using </a:t>
            </a:r>
            <a:r>
              <a:rPr lang="en-US" b="1" dirty="0" err="1"/>
              <a:t>Keras</a:t>
            </a:r>
            <a:r>
              <a:rPr lang="en-US" b="1" dirty="0"/>
              <a:t> Sequential API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Consists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4 LSTM layers</a:t>
            </a:r>
            <a:r>
              <a:rPr lang="en-US" dirty="0"/>
              <a:t> with increasing units: 50 → 60 → 80 → 120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LSTM layer followed by a </a:t>
            </a:r>
            <a:r>
              <a:rPr lang="en-US" b="1" dirty="0"/>
              <a:t>Dropout layer</a:t>
            </a:r>
            <a:r>
              <a:rPr lang="en-US" dirty="0"/>
              <a:t> to prevent overfitting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</a:t>
            </a:r>
            <a:r>
              <a:rPr lang="en-US" b="1" dirty="0"/>
              <a:t>Dense layer</a:t>
            </a:r>
            <a:r>
              <a:rPr lang="en-US" dirty="0"/>
              <a:t> outputs the predicted stock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Activation Function:</a:t>
            </a:r>
            <a:r>
              <a:rPr lang="en-US" dirty="0"/>
              <a:t> </a:t>
            </a:r>
            <a:r>
              <a:rPr lang="en-US" dirty="0" err="1"/>
              <a:t>ReLU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Input Shape:</a:t>
            </a:r>
            <a:r>
              <a:rPr lang="en-US" dirty="0"/>
              <a:t> (sequence length = 50, features = 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Designed to capture </a:t>
            </a:r>
            <a:r>
              <a:rPr lang="en-US" b="1" dirty="0"/>
              <a:t>complex time-series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4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Forecasting </a:t>
            </a:r>
            <a:r>
              <a:rPr dirty="0" err="1"/>
              <a:t>Results</a:t>
            </a:r>
            <a:r>
              <a:rPr lang="en-US" b="1" dirty="0" err="1"/>
              <a:t>Original</a:t>
            </a:r>
            <a:r>
              <a:rPr lang="en-US" b="1" dirty="0"/>
              <a:t> vs Predicted Stock Prices</a:t>
            </a:r>
            <a:br>
              <a:rPr lang="en-US" b="1" dirty="0"/>
            </a:b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1540412" y="1417638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Visual comparison</a:t>
            </a:r>
            <a:r>
              <a:rPr lang="en-US" dirty="0"/>
              <a:t> between: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Actual closing prices</a:t>
            </a:r>
            <a:r>
              <a:rPr lang="en-US" dirty="0"/>
              <a:t> from the test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Predicted prices</a:t>
            </a:r>
            <a:r>
              <a:rPr lang="en-US" dirty="0"/>
              <a:t> generated by the LSTM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assess </a:t>
            </a:r>
            <a:r>
              <a:rPr lang="en-US" b="1" dirty="0"/>
              <a:t>model performance and trend accuracy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Good alignment between the two lines indicates the model is </a:t>
            </a:r>
            <a:r>
              <a:rPr lang="en-US" b="1" dirty="0"/>
              <a:t>effectively capturing market behavior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Useful for identifying how closely the model can track </a:t>
            </a:r>
            <a:r>
              <a:rPr lang="en-US" b="1" dirty="0"/>
              <a:t>real-world price movements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7" y="309489"/>
            <a:ext cx="8229600" cy="61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42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Price Prediction &amp; Investment Decision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24021" y="2372308"/>
            <a:ext cx="80959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Predicted 50 future stock prices</a:t>
            </a:r>
            <a:r>
              <a:rPr lang="en-US" sz="2400" dirty="0"/>
              <a:t> using the trained LSTM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Investment Logic: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the predicted price is more than 5% higher than the last available price, the suggestion is to </a:t>
            </a:r>
            <a:r>
              <a:rPr lang="en-US" sz="2400" b="1" dirty="0"/>
              <a:t>Buy</a:t>
            </a:r>
            <a:r>
              <a:rPr lang="en-US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Otherwise, the suggestion is to </a:t>
            </a:r>
            <a:r>
              <a:rPr lang="en-US" sz="2400" b="1" dirty="0"/>
              <a:t>Not Buy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Historical vs Forecasted Prices</a:t>
            </a:r>
            <a:r>
              <a:rPr lang="en-US" sz="2400" dirty="0"/>
              <a:t> are plotted to visualize how well the model captures future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investment decision</a:t>
            </a:r>
            <a:r>
              <a:rPr lang="en-US" sz="2400" dirty="0"/>
              <a:t> is based on the forecasted price at the end of the prediction horizon.</a:t>
            </a:r>
          </a:p>
        </p:txBody>
      </p:sp>
    </p:spTree>
    <p:extLst>
      <p:ext uri="{BB962C8B-B14F-4D97-AF65-F5344CB8AC3E}">
        <p14:creationId xmlns:p14="http://schemas.microsoft.com/office/powerpoint/2010/main" val="825623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381000"/>
            <a:ext cx="4206240" cy="609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483928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6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Optimization Strategy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• Simple rule-based strategy: Buy when predicted price rises</a:t>
            </a:r>
          </a:p>
          <a:p>
            <a:pPr>
              <a:defRPr sz="2000"/>
            </a:pPr>
            <a:r>
              <a:t>• Backtesting showed improved return vs. static strategies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91440"/>
            <a:ext cx="82296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Deployment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• Model saved in .keras format</a:t>
            </a:r>
          </a:p>
          <a:p>
            <a:pPr>
              <a:defRPr sz="2000"/>
            </a:pPr>
            <a:r>
              <a:t>• Ready for deployment using web tools (e.g., Streamlit)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Conclusions and Future 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• Accurate forecasts help make informed decisions</a:t>
            </a:r>
          </a:p>
          <a:p>
            <a:pPr>
              <a:defRPr sz="2000"/>
            </a:pPr>
            <a:r>
              <a:rPr dirty="0"/>
              <a:t>• Future: Incorporate sentiment analysis, macroeconomic data</a:t>
            </a:r>
          </a:p>
          <a:p>
            <a:pPr>
              <a:defRPr sz="2000"/>
            </a:pPr>
            <a:r>
              <a:rPr dirty="0"/>
              <a:t>• Improve prediction accuracy with hybrid models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91440"/>
            <a:ext cx="82296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Thank you for your attention</a:t>
            </a:r>
          </a:p>
          <a:p>
            <a:pPr>
              <a:defRPr sz="2000"/>
            </a:pPr>
            <a:r>
              <a:t>Any questions?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91440"/>
            <a:ext cx="82296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Investors struggle with high volatility and unpredictable price movements.</a:t>
            </a:r>
          </a:p>
          <a:p>
            <a:pPr>
              <a:defRPr sz="2000"/>
            </a:pPr>
            <a:r>
              <a:rPr dirty="0"/>
              <a:t>Need for a reliable model to guide buy/sell decisions.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48" y="2629058"/>
            <a:ext cx="7118252" cy="3954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• Forecast stock prices accurately using historical data.</a:t>
            </a:r>
          </a:p>
          <a:p>
            <a:pPr>
              <a:defRPr sz="2000"/>
            </a:pPr>
            <a:r>
              <a:rPr dirty="0"/>
              <a:t>• Optimize investment strategies based on predictions.</a:t>
            </a:r>
          </a:p>
          <a:p>
            <a:pPr>
              <a:defRPr sz="2000"/>
            </a:pPr>
            <a:r>
              <a:rPr dirty="0"/>
              <a:t>• Build a reusable and scalable forecasting model.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29059"/>
            <a:ext cx="7540283" cy="35185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Description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4870051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• Source: </a:t>
            </a:r>
            <a:r>
              <a:rPr lang="en-US" dirty="0" err="1"/>
              <a:t>Yahoofinance</a:t>
            </a:r>
            <a:endParaRPr dirty="0"/>
          </a:p>
          <a:p>
            <a:pPr>
              <a:defRPr sz="2000"/>
            </a:pPr>
            <a:r>
              <a:rPr dirty="0"/>
              <a:t>• Features: Open, Close, High, Low, Volume</a:t>
            </a:r>
          </a:p>
          <a:p>
            <a:pPr>
              <a:defRPr sz="2000"/>
            </a:pPr>
            <a:r>
              <a:rPr dirty="0"/>
              <a:t>• Time span: Several years of daily stock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1F3D2-1B4D-0546-85B4-C3D76A93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2514600"/>
            <a:ext cx="9144000" cy="4050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Data Preprocessing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32449"/>
            <a:ext cx="7287064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• Handled missing values</a:t>
            </a:r>
            <a:endParaRPr lang="ar-EG" dirty="0"/>
          </a:p>
          <a:p>
            <a:r>
              <a:rPr lang="en-US" dirty="0"/>
              <a:t>Addressed missing entries in the dataset</a:t>
            </a:r>
          </a:p>
          <a:p>
            <a:r>
              <a:rPr lang="en-US" dirty="0"/>
              <a:t>Ensured clean and consistent data for modeling</a:t>
            </a:r>
          </a:p>
          <a:p>
            <a:r>
              <a:rPr lang="en-US" dirty="0"/>
              <a:t>Methods used:</a:t>
            </a:r>
          </a:p>
          <a:p>
            <a:pPr lvl="1"/>
            <a:r>
              <a:rPr lang="en-US" dirty="0"/>
              <a:t>Filling with previous/next value</a:t>
            </a:r>
          </a:p>
          <a:p>
            <a:pPr lvl="1"/>
            <a:r>
              <a:rPr lang="en-US" dirty="0"/>
              <a:t>Dropping rows if necessary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• Applied normalization for time-series modeling</a:t>
            </a:r>
            <a:endParaRPr lang="ar-EG" dirty="0"/>
          </a:p>
          <a:p>
            <a:endParaRPr lang="en-US" b="1" dirty="0"/>
          </a:p>
          <a:p>
            <a:r>
              <a:rPr lang="en-US" dirty="0"/>
              <a:t>Scaled features for better performance in time-series models</a:t>
            </a:r>
          </a:p>
          <a:p>
            <a:r>
              <a:rPr lang="en-US" dirty="0"/>
              <a:t>Prevented large values from dominating the learning process</a:t>
            </a:r>
          </a:p>
          <a:p>
            <a:r>
              <a:rPr lang="en-US" dirty="0"/>
              <a:t>Common technique: Min-Max Scaling (values between 0 and 1)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• Created training and test datasets</a:t>
            </a:r>
            <a:endParaRPr lang="ar-EG" dirty="0"/>
          </a:p>
          <a:p>
            <a:r>
              <a:rPr lang="en-US" dirty="0"/>
              <a:t>Split the dataset into:</a:t>
            </a:r>
          </a:p>
          <a:p>
            <a:pPr lvl="1"/>
            <a:r>
              <a:rPr lang="en-US" b="1" dirty="0"/>
              <a:t>Training Set</a:t>
            </a:r>
            <a:r>
              <a:rPr lang="en-US" dirty="0"/>
              <a:t>: for model learning</a:t>
            </a:r>
          </a:p>
          <a:p>
            <a:pPr lvl="1"/>
            <a:r>
              <a:rPr lang="en-US" b="1" dirty="0"/>
              <a:t>Test Set</a:t>
            </a:r>
            <a:r>
              <a:rPr lang="en-US" dirty="0"/>
              <a:t>: for performance evaluation</a:t>
            </a:r>
          </a:p>
          <a:p>
            <a:r>
              <a:rPr lang="en-US" dirty="0"/>
              <a:t>Ensured time-based split to preserve chronological order</a:t>
            </a:r>
          </a:p>
          <a:p>
            <a:pPr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621364"/>
            <a:ext cx="61546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Exploratory Data Analysis (EDA)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Visualize key trends, seasonality, and 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 plots: line charts, box plots, </a:t>
            </a:r>
            <a:r>
              <a:rPr lang="en-US" dirty="0" err="1"/>
              <a:t>heatmaps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understand patterns in the data before modeling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982" y="273196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2. Feature Engineering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new features to enhance model performance: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Averages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Daily Returns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Volatility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Date-based features (day, month, weekday)</a:t>
            </a:r>
          </a:p>
        </p:txBody>
      </p:sp>
    </p:spTree>
    <p:extLst>
      <p:ext uri="{BB962C8B-B14F-4D97-AF65-F5344CB8AC3E}">
        <p14:creationId xmlns:p14="http://schemas.microsoft.com/office/powerpoint/2010/main" val="293852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944" y="598606"/>
            <a:ext cx="66188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3. Model Selection &amp;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an appropriate model for forecasting: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Statistical: ARIMA, SARIMA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Machine Learning: </a:t>
            </a:r>
            <a:r>
              <a:rPr lang="en-US" dirty="0" err="1"/>
              <a:t>XGBoost</a:t>
            </a:r>
            <a:r>
              <a:rPr lang="en-US" dirty="0"/>
              <a:t>, 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Deep Learning: LSTM, GRU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the model using the prepared dataset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943" y="2629938"/>
            <a:ext cx="56622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4. Model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Evaluate model accuracy using metrics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MAE (Mean Absolute Error)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RMSE (Root Mean Squared Error)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MAPE (Mean Absolute Percentage Error)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 actual vs predicted values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1944" y="467388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5. Forecasting Future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the trained model to forecast future stock prices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Plot predictions vs actual prices to visualize performance</a:t>
            </a:r>
          </a:p>
        </p:txBody>
      </p:sp>
    </p:spTree>
    <p:extLst>
      <p:ext uri="{BB962C8B-B14F-4D97-AF65-F5344CB8AC3E}">
        <p14:creationId xmlns:p14="http://schemas.microsoft.com/office/powerpoint/2010/main" val="102777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88" y="277836"/>
            <a:ext cx="8229600" cy="749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📊 Candlestick Chart Visualization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8" y="2366999"/>
            <a:ext cx="8707901" cy="411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388" y="1072550"/>
            <a:ext cx="782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Objective:</a:t>
            </a:r>
          </a:p>
          <a:p>
            <a:r>
              <a:rPr lang="en-US" dirty="0"/>
              <a:t>To visualize stock price movements using a </a:t>
            </a:r>
            <a:r>
              <a:rPr lang="en-US" b="1" dirty="0"/>
              <a:t>Candlestick chart</a:t>
            </a:r>
            <a:r>
              <a:rPr lang="en-US" dirty="0"/>
              <a:t>, which provides a detailed view of the open, high, low, and close prices over time.</a:t>
            </a:r>
          </a:p>
        </p:txBody>
      </p:sp>
    </p:spTree>
    <p:extLst>
      <p:ext uri="{BB962C8B-B14F-4D97-AF65-F5344CB8AC3E}">
        <p14:creationId xmlns:p14="http://schemas.microsoft.com/office/powerpoint/2010/main" val="3077384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1237</Words>
  <Application>Microsoft Office PowerPoint</Application>
  <PresentationFormat>On-screen Show (4:3)</PresentationFormat>
  <Paragraphs>177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Unicode MS</vt:lpstr>
      <vt:lpstr>Calibri</vt:lpstr>
      <vt:lpstr>Office Theme</vt:lpstr>
      <vt:lpstr>Sales Forecasting and Optimization of POWERGRID Stock Market Shares</vt:lpstr>
      <vt:lpstr>Project Overview</vt:lpstr>
      <vt:lpstr>Problem Statement</vt:lpstr>
      <vt:lpstr>Objectives</vt:lpstr>
      <vt:lpstr>Data Description</vt:lpstr>
      <vt:lpstr>Data Preprocessing</vt:lpstr>
      <vt:lpstr>PowerPoint Presentation</vt:lpstr>
      <vt:lpstr>PowerPoint Presentation</vt:lpstr>
      <vt:lpstr>📊 Candlestick Chart Visualization </vt:lpstr>
      <vt:lpstr>📈 Line Chart – Closing Price Over Time</vt:lpstr>
      <vt:lpstr>Line Chart – opening Price Over Time</vt:lpstr>
      <vt:lpstr>Line Chart – High Price</vt:lpstr>
      <vt:lpstr>Line Chart – Low Price</vt:lpstr>
      <vt:lpstr>Line Chart – Trading Volume</vt:lpstr>
      <vt:lpstr>Stock Price with Moving Averages</vt:lpstr>
      <vt:lpstr>Model Development</vt:lpstr>
      <vt:lpstr>Model Evaluation</vt:lpstr>
      <vt:lpstr>Data Normalization</vt:lpstr>
      <vt:lpstr>Training Sequence Preparation for LSTM</vt:lpstr>
      <vt:lpstr>LSTM Model Architecture</vt:lpstr>
      <vt:lpstr>Forecasting ResultsOriginal vs Predicted Stock Prices </vt:lpstr>
      <vt:lpstr>PowerPoint Presentation</vt:lpstr>
      <vt:lpstr>Future Price Prediction &amp; Investment Decision</vt:lpstr>
      <vt:lpstr>PowerPoint Presentation</vt:lpstr>
      <vt:lpstr>Optimization Strategy</vt:lpstr>
      <vt:lpstr>Deployment</vt:lpstr>
      <vt:lpstr>Conclusions and Future Work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Forecasting and Optimization of yfinance Stock Market Shares</dc:title>
  <dc:subject/>
  <dc:creator>Fix-Dell</dc:creator>
  <cp:keywords/>
  <dc:description>generated using python-pptx</dc:description>
  <cp:lastModifiedBy>Habeba Ayman</cp:lastModifiedBy>
  <cp:revision>22</cp:revision>
  <dcterms:created xsi:type="dcterms:W3CDTF">2013-01-27T09:14:16Z</dcterms:created>
  <dcterms:modified xsi:type="dcterms:W3CDTF">2025-04-17T16:50:22Z</dcterms:modified>
  <cp:category/>
</cp:coreProperties>
</file>